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>
      <p:cViewPr>
        <p:scale>
          <a:sx n="81" d="100"/>
          <a:sy n="81" d="100"/>
        </p:scale>
        <p:origin x="-103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EAB3D-501F-44F3-82E3-6DB8797BB9DF}" type="datetimeFigureOut">
              <a:rPr lang="en-GB" smtClean="0"/>
              <a:t>01/06/2019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2D75E-E3AB-4C49-8063-900441A8E8E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8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2D75E-E3AB-4C49-8063-900441A8E8E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4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F68-25E5-4DA5-91A8-A9C3E2E7F9E6}" type="datetime1">
              <a:rPr lang="en-GB" smtClean="0"/>
              <a:t>01/06/2019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91BF-B863-4833-A26B-BC4EB523CEAC}" type="datetime1">
              <a:rPr lang="en-GB" smtClean="0"/>
              <a:t>01/06/2019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EC77-36C7-4812-AB0B-0B2CA99373D3}" type="datetime1">
              <a:rPr lang="en-GB" smtClean="0"/>
              <a:t>01/06/2019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66C4-E232-4EE9-A95B-C31672D6E226}" type="datetime1">
              <a:rPr lang="en-GB" smtClean="0"/>
              <a:t>01/06/2019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0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6CA-0A70-4DF7-879A-D0BC5A3E205C}" type="datetime1">
              <a:rPr lang="en-GB" smtClean="0"/>
              <a:t>01/06/2019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9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EE55-91A8-47F6-9E58-EC7F3C509F02}" type="datetime1">
              <a:rPr lang="en-GB" smtClean="0"/>
              <a:t>01/06/2019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5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F0F-111F-4E8E-BB65-4C1373EC9976}" type="datetime1">
              <a:rPr lang="en-GB" smtClean="0"/>
              <a:t>01/06/2019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4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83B9-4880-49FE-A040-15724FD1AC5B}" type="datetime1">
              <a:rPr lang="en-GB" smtClean="0"/>
              <a:t>01/06/2019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9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72A1-B724-48B1-A05F-77DCD646DAEF}" type="datetime1">
              <a:rPr lang="en-GB" smtClean="0"/>
              <a:t>01/06/2019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9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0B6F-18A5-4A45-BE77-B8E57C806E1D}" type="datetime1">
              <a:rPr lang="en-GB" smtClean="0"/>
              <a:t>01/06/2019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2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4FA3-D5E1-405D-BF84-78FF93498D91}" type="datetime1">
              <a:rPr lang="en-GB" smtClean="0"/>
              <a:t>01/06/2019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8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7243-0A7A-4A17-95DB-B31078286F09}" type="datetime1">
              <a:rPr lang="en-GB" smtClean="0"/>
              <a:t>01/06/2019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D5CB-D501-46EA-8119-C1614D76984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9178177" cy="156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8920" y="2535334"/>
            <a:ext cx="8890145" cy="1470025"/>
          </a:xfrm>
        </p:spPr>
        <p:txBody>
          <a:bodyPr>
            <a:noAutofit/>
          </a:bodyPr>
          <a:lstStyle/>
          <a:p>
            <a:r>
              <a:rPr lang="en-GB" sz="1400" b="1" i="1" dirty="0">
                <a:latin typeface="Arial" pitchFamily="34" charset="0"/>
                <a:cs typeface="Arial" pitchFamily="34" charset="0"/>
              </a:rPr>
              <a:t>The European social dialogue and the development of the solidarity between generations of workers: focus on “over 55” and young workers in the finance sector. Sustainable Growth and generation gap VS/2018/0040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Sottotitolo 2"/>
          <p:cNvSpPr txBox="1">
            <a:spLocks/>
          </p:cNvSpPr>
          <p:nvPr/>
        </p:nvSpPr>
        <p:spPr>
          <a:xfrm>
            <a:off x="2844738" y="5864592"/>
            <a:ext cx="3600450" cy="960438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it-IT" sz="3200" dirty="0" smtClean="0"/>
              <a:t>Domenico </a:t>
            </a:r>
            <a:r>
              <a:rPr lang="it-IT" sz="3200" dirty="0" err="1" smtClean="0"/>
              <a:t>Iodice</a:t>
            </a:r>
            <a:endParaRPr lang="it-IT" sz="3200" dirty="0"/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t-IT" sz="1600" b="1" dirty="0" smtClean="0">
                <a:solidFill>
                  <a:srgbClr val="898989"/>
                </a:solidFill>
                <a:latin typeface="Calibri" pitchFamily="34" charset="0"/>
              </a:rPr>
              <a:t>APF FIRST, Responsabile Scientifico</a:t>
            </a:r>
            <a:endParaRPr lang="en-US" sz="1600" b="1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" name="Rettangolo 9"/>
          <p:cNvSpPr>
            <a:spLocks noChangeArrowheads="1"/>
          </p:cNvSpPr>
          <p:nvPr/>
        </p:nvSpPr>
        <p:spPr bwMode="auto">
          <a:xfrm>
            <a:off x="648519" y="3573016"/>
            <a:ext cx="7992888" cy="241604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it-IT" sz="3600" dirty="0"/>
              <a:t>Solidarietà intergenerazionale in </a:t>
            </a:r>
            <a:r>
              <a:rPr lang="it-IT" sz="3600" dirty="0" smtClean="0"/>
              <a:t>banca ossimoro o opportunità?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000" dirty="0">
                <a:solidFill>
                  <a:prstClr val="black"/>
                </a:solidFill>
              </a:rPr>
              <a:t>Come cambiano le relazioni industriali e gli accordi collettivi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000" dirty="0">
                <a:solidFill>
                  <a:prstClr val="black"/>
                </a:solidFill>
              </a:rPr>
              <a:t>Come cambia il rapporto di lavoro subordinato individuale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000" dirty="0">
                <a:solidFill>
                  <a:prstClr val="black"/>
                </a:solidFill>
              </a:rPr>
              <a:t>Come cambiano le strategie industriali di organizzazione del </a:t>
            </a:r>
            <a:r>
              <a:rPr lang="it-IT" sz="2000" dirty="0" smtClean="0">
                <a:solidFill>
                  <a:prstClr val="black"/>
                </a:solidFill>
              </a:rPr>
              <a:t>lavoro</a:t>
            </a:r>
            <a:endParaRPr lang="en-GB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10</a:t>
            </a:fld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836712"/>
            <a:ext cx="8802514" cy="1284352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144711" y="2121064"/>
            <a:ext cx="8802514" cy="4600412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2" indent="-285736" algn="l" defTabSz="9143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Come valorizzare il contributo di saggezza degli «</a:t>
            </a:r>
            <a:r>
              <a:rPr lang="it-IT" sz="1800" dirty="0" err="1" smtClean="0"/>
              <a:t>aged</a:t>
            </a:r>
            <a:r>
              <a:rPr lang="it-IT" sz="1800" dirty="0" smtClean="0"/>
              <a:t>», nelle aziende bancarie europee, in concreto? Se la scelta politica è condivisa, occorre istituire </a:t>
            </a:r>
            <a:r>
              <a:rPr lang="it-IT" sz="1800" b="1" dirty="0" smtClean="0"/>
              <a:t>nuove figure professionali di presidio operativo</a:t>
            </a:r>
            <a:r>
              <a:rPr lang="it-IT" sz="1800" dirty="0" smtClean="0"/>
              <a:t>, soprattutto nell’area del «</a:t>
            </a:r>
            <a:r>
              <a:rPr lang="it-IT" sz="1800" b="1" dirty="0" err="1" smtClean="0"/>
              <a:t>risk</a:t>
            </a:r>
            <a:r>
              <a:rPr lang="it-IT" sz="1800" b="1" dirty="0" smtClean="0"/>
              <a:t> management</a:t>
            </a:r>
            <a:r>
              <a:rPr lang="it-IT" sz="1800" dirty="0" smtClean="0"/>
              <a:t>». </a:t>
            </a:r>
          </a:p>
          <a:p>
            <a:r>
              <a:rPr lang="it-IT" sz="1800" dirty="0" smtClean="0"/>
              <a:t>Pensiamo a un «</a:t>
            </a:r>
            <a:r>
              <a:rPr lang="it-IT" sz="1800" b="1" dirty="0" smtClean="0">
                <a:solidFill>
                  <a:schemeClr val="tx2"/>
                </a:solidFill>
              </a:rPr>
              <a:t>Garante </a:t>
            </a:r>
            <a:r>
              <a:rPr lang="it-IT" sz="1800" b="1" dirty="0" err="1" smtClean="0">
                <a:solidFill>
                  <a:schemeClr val="tx2"/>
                </a:solidFill>
              </a:rPr>
              <a:t>MiFID</a:t>
            </a:r>
            <a:r>
              <a:rPr lang="it-IT" sz="1800" b="1" dirty="0" smtClean="0">
                <a:solidFill>
                  <a:schemeClr val="tx2"/>
                </a:solidFill>
              </a:rPr>
              <a:t> II</a:t>
            </a:r>
            <a:r>
              <a:rPr lang="it-IT" sz="1800" dirty="0" smtClean="0"/>
              <a:t>» o a un «</a:t>
            </a:r>
            <a:r>
              <a:rPr lang="it-IT" sz="1800" b="1" dirty="0" smtClean="0">
                <a:solidFill>
                  <a:schemeClr val="tx2"/>
                </a:solidFill>
              </a:rPr>
              <a:t>Garante della filiera del credito</a:t>
            </a:r>
            <a:r>
              <a:rPr lang="it-IT" sz="1800" dirty="0" smtClean="0"/>
              <a:t>»: figure di </a:t>
            </a:r>
            <a:r>
              <a:rPr lang="it-IT" sz="1800" b="1" dirty="0" smtClean="0"/>
              <a:t>sostegno diffuso,</a:t>
            </a:r>
            <a:r>
              <a:rPr lang="it-IT" sz="1800" dirty="0" smtClean="0"/>
              <a:t> di ruolo operativo che </a:t>
            </a:r>
            <a:r>
              <a:rPr lang="it-IT" sz="1800" b="1" dirty="0" smtClean="0"/>
              <a:t>in «affiancamento» </a:t>
            </a:r>
            <a:r>
              <a:rPr lang="it-IT" sz="1800" dirty="0" smtClean="0"/>
              <a:t>offrano contenuti di esperienza (consulenza e assistenza) </a:t>
            </a:r>
            <a:r>
              <a:rPr lang="it-IT" sz="1800" b="1" dirty="0" smtClean="0"/>
              <a:t>agli operatori giovani</a:t>
            </a:r>
            <a:r>
              <a:rPr lang="it-IT" sz="1800" dirty="0" smtClean="0"/>
              <a:t>: o a </a:t>
            </a:r>
            <a:r>
              <a:rPr lang="it-IT" sz="1800" b="1" dirty="0" smtClean="0"/>
              <a:t>quelli già in precedenza assunti</a:t>
            </a:r>
            <a:r>
              <a:rPr lang="it-IT" sz="1800" dirty="0" smtClean="0"/>
              <a:t>, stressati dai budget e più esposti ai rischi legali e disciplinari, oppure </a:t>
            </a:r>
            <a:r>
              <a:rPr lang="it-IT" sz="1800" b="1" dirty="0" smtClean="0"/>
              <a:t>a quelli assunti ad hoc</a:t>
            </a:r>
            <a:r>
              <a:rPr lang="it-IT" sz="1800" dirty="0" smtClean="0"/>
              <a:t>, in una prospettiva (contrattata) di ricambio generazionale. Qui il rapporto di concambio e di assistenza può arrivare al rapporto di 1:1. </a:t>
            </a:r>
            <a:r>
              <a:rPr lang="it-IT" sz="1800" b="1" dirty="0" smtClean="0"/>
              <a:t>Si tratta dunque di superare gli accordi collettivi di puro esodo e di favorire il mantenimento del know-how e il paziente travaso identitario</a:t>
            </a:r>
            <a:r>
              <a:rPr lang="it-IT" sz="1800" dirty="0" smtClean="0"/>
              <a:t>. </a:t>
            </a:r>
            <a:r>
              <a:rPr lang="it-IT" sz="1800" b="1" dirty="0" smtClean="0">
                <a:solidFill>
                  <a:schemeClr val="tx2"/>
                </a:solidFill>
              </a:rPr>
              <a:t>Occorre innovare i fondi di solidarietà di settore</a:t>
            </a:r>
          </a:p>
          <a:p>
            <a:r>
              <a:rPr lang="it-IT" sz="1800" dirty="0" smtClean="0"/>
              <a:t>Tali figure non si sovrappongono, ma svolgono un prezioso </a:t>
            </a:r>
            <a:r>
              <a:rPr lang="it-IT" sz="1800" b="1" dirty="0" smtClean="0"/>
              <a:t>raccordo tra funzione di </a:t>
            </a:r>
            <a:r>
              <a:rPr lang="it-IT" sz="1800" b="1" dirty="0" err="1" smtClean="0"/>
              <a:t>compliance</a:t>
            </a:r>
            <a:r>
              <a:rPr lang="it-IT" sz="1800" b="1" dirty="0" smtClean="0"/>
              <a:t> e funzione di business</a:t>
            </a:r>
            <a:r>
              <a:rPr lang="it-IT" sz="1800" dirty="0" smtClean="0"/>
              <a:t>, potenziando l’efficacia dei controlli operativi in chiave preventiva e con modalità gestionali che hanno il pregio della informalità (utilizzando al meglio le soft </a:t>
            </a:r>
            <a:r>
              <a:rPr lang="it-IT" sz="1800" dirty="0" err="1" smtClean="0"/>
              <a:t>skills</a:t>
            </a:r>
            <a:r>
              <a:rPr lang="it-IT" sz="1800" dirty="0" smtClean="0"/>
              <a:t>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7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2</a:t>
            </a:fld>
            <a:endParaRPr lang="en-GB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07870" y="1052736"/>
            <a:ext cx="8612602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Costi/opportunità dell’uscita anticipata </a:t>
            </a:r>
            <a:br>
              <a:rPr lang="it-IT" dirty="0" smtClean="0"/>
            </a:br>
            <a:r>
              <a:rPr lang="it-IT" dirty="0" smtClean="0"/>
              <a:t>dal lavoro</a:t>
            </a:r>
            <a:endParaRPr lang="it-IT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67544" y="2388674"/>
            <a:ext cx="8219256" cy="4351338"/>
          </a:xfrm>
          <a:prstGeom prst="rect">
            <a:avLst/>
          </a:prstGeom>
        </p:spPr>
        <p:txBody>
          <a:bodyPr vert="horz" lIns="91435" tIns="45718" rIns="91435" bIns="45718" rtlCol="0">
            <a:normAutofit fontScale="77500" lnSpcReduction="20000"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2" indent="-285736" algn="l" defTabSz="9143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Il «</a:t>
            </a:r>
            <a:r>
              <a:rPr lang="it-IT" b="1" dirty="0" smtClean="0"/>
              <a:t>trasferimento</a:t>
            </a:r>
            <a:r>
              <a:rPr lang="it-IT" dirty="0" smtClean="0"/>
              <a:t>» dei costi sociali sul welfare pubblico (pensioni e assistenza sanitaria) </a:t>
            </a:r>
            <a:r>
              <a:rPr lang="it-IT" b="1" dirty="0" smtClean="0"/>
              <a:t>è solo apparente</a:t>
            </a:r>
          </a:p>
          <a:p>
            <a:r>
              <a:rPr lang="it-IT" b="1" dirty="0" smtClean="0"/>
              <a:t>Il sistema fiscale «recupera» dalle imprese </a:t>
            </a:r>
            <a:r>
              <a:rPr lang="it-IT" dirty="0" smtClean="0"/>
              <a:t>i costi delle espulsioni, traslati sulla fiscalità generale</a:t>
            </a:r>
          </a:p>
          <a:p>
            <a:r>
              <a:rPr lang="it-IT" b="1" dirty="0" smtClean="0"/>
              <a:t>Il mantenimento «adattivo» al lavoro degli «</a:t>
            </a:r>
            <a:r>
              <a:rPr lang="it-IT" b="1" dirty="0" err="1" smtClean="0"/>
              <a:t>aged</a:t>
            </a:r>
            <a:r>
              <a:rPr lang="it-IT" b="1" dirty="0" smtClean="0"/>
              <a:t>», </a:t>
            </a:r>
            <a:r>
              <a:rPr lang="it-IT" dirty="0" smtClean="0"/>
              <a:t>magari fiscalmente «agevolato» (in caso di rapporto di concambio con nuova occupazione), rappresenterebbe per le banche </a:t>
            </a:r>
            <a:r>
              <a:rPr lang="it-IT" b="1" dirty="0" smtClean="0"/>
              <a:t>un vantaggio </a:t>
            </a:r>
            <a:r>
              <a:rPr lang="it-IT" b="1" dirty="0" err="1" smtClean="0"/>
              <a:t>reputazionale</a:t>
            </a:r>
            <a:r>
              <a:rPr lang="it-IT" b="1" dirty="0" smtClean="0"/>
              <a:t> </a:t>
            </a:r>
            <a:r>
              <a:rPr lang="it-IT" dirty="0" smtClean="0"/>
              <a:t>(legato ad una percezione non predatoria della propria «funzione sociale» all’esterno) </a:t>
            </a:r>
            <a:r>
              <a:rPr lang="it-IT" b="1" dirty="0" smtClean="0"/>
              <a:t>ed economico </a:t>
            </a:r>
            <a:r>
              <a:rPr lang="it-IT" dirty="0" smtClean="0"/>
              <a:t>(legato alla effettiva capacità di utilizzo delle risorse umane), garantendo altresì </a:t>
            </a:r>
            <a:r>
              <a:rPr lang="it-IT" b="1" dirty="0" smtClean="0"/>
              <a:t>coesione interna</a:t>
            </a:r>
            <a:r>
              <a:rPr lang="it-IT" dirty="0" smtClean="0"/>
              <a:t>, pace sociale, </a:t>
            </a:r>
            <a:r>
              <a:rPr lang="it-IT" b="1" dirty="0" smtClean="0"/>
              <a:t>benessere lavorativo </a:t>
            </a:r>
            <a:r>
              <a:rPr lang="it-IT" dirty="0" smtClean="0"/>
              <a:t>e </a:t>
            </a:r>
            <a:r>
              <a:rPr lang="it-IT" b="1" dirty="0" smtClean="0"/>
              <a:t>clima</a:t>
            </a:r>
            <a:r>
              <a:rPr lang="it-IT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37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3</a:t>
            </a:fld>
            <a:endParaRPr lang="en-GB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79513" y="980728"/>
            <a:ext cx="8802514" cy="979404"/>
          </a:xfrm>
          <a:prstGeom prst="rect">
            <a:avLst/>
          </a:prstGeom>
          <a:solidFill>
            <a:schemeClr val="accent5"/>
          </a:solidFill>
        </p:spPr>
        <p:txBody>
          <a:bodyPr vert="horz" lIns="91435" tIns="45718" rIns="91435" bIns="45718" rtlCol="0" anchor="ctr">
            <a:normAutofit fontScale="77500" lnSpcReduction="20000"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Il «</a:t>
            </a:r>
            <a:r>
              <a:rPr lang="it-IT" dirty="0" err="1" smtClean="0"/>
              <a:t>digital</a:t>
            </a:r>
            <a:r>
              <a:rPr lang="it-IT" dirty="0" smtClean="0"/>
              <a:t> divide» può divenire </a:t>
            </a:r>
          </a:p>
          <a:p>
            <a:r>
              <a:rPr lang="it-IT" dirty="0" smtClean="0"/>
              <a:t>«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ageing</a:t>
            </a:r>
            <a:r>
              <a:rPr lang="it-IT" dirty="0" smtClean="0"/>
              <a:t>»?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79" y="2483913"/>
            <a:ext cx="8604448" cy="38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4</a:t>
            </a:fld>
            <a:endParaRPr lang="en-GB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23528" y="908721"/>
            <a:ext cx="8496944" cy="122413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it-IT" sz="3200" dirty="0" smtClean="0"/>
              <a:t>Le alternative all’esodo anticipato e  alla «mobilità geografica» attualmente in campo</a:t>
            </a:r>
            <a:endParaRPr lang="it-IT" sz="32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394321" y="2553544"/>
            <a:ext cx="8426151" cy="435133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2" indent="-285736" algn="l" defTabSz="9143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Lo </a:t>
            </a:r>
            <a:r>
              <a:rPr lang="it-IT" dirty="0" err="1" smtClean="0"/>
              <a:t>smartworking</a:t>
            </a:r>
            <a:endParaRPr lang="it-IT" dirty="0" smtClean="0"/>
          </a:p>
          <a:p>
            <a:r>
              <a:rPr lang="it-IT" dirty="0" smtClean="0"/>
              <a:t>Il part-time</a:t>
            </a:r>
          </a:p>
          <a:p>
            <a:r>
              <a:rPr lang="it-IT" dirty="0" smtClean="0"/>
              <a:t>Il job-</a:t>
            </a:r>
            <a:r>
              <a:rPr lang="it-IT" dirty="0" err="1" smtClean="0"/>
              <a:t>sharing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err="1" smtClean="0"/>
              <a:t>cloud</a:t>
            </a:r>
            <a:endParaRPr lang="it-IT" dirty="0" smtClean="0"/>
          </a:p>
          <a:p>
            <a:r>
              <a:rPr lang="it-IT" dirty="0" smtClean="0"/>
              <a:t>… e le piattaforme digitali (intranet e/o internet)???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38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5</a:t>
            </a:fld>
            <a:endParaRPr lang="en-GB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550224" cy="853976"/>
          </a:xfrm>
          <a:solidFill>
            <a:schemeClr val="accent5"/>
          </a:solidFill>
        </p:spPr>
        <p:txBody>
          <a:bodyPr/>
          <a:lstStyle/>
          <a:p>
            <a:r>
              <a:rPr lang="it-IT" dirty="0" smtClean="0"/>
              <a:t>Rischi e opportunità</a:t>
            </a: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74738" y="2187575"/>
            <a:ext cx="8507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Barriera tecnologica … o culturale?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Aspettative di ruolo: una diversa «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mobilità funzionale/culturale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Trasversalità e funzione vicariante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verso gli «attori» dell’agone commerciale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Inserimento stabile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nella organizzazione del lavoro ma…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autonomia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Superamento dell’inquadramento statico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(ruolo/posto di lavoro/organigramma) e liberazione dalle logiche commerciali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 a disposizione di «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esperienziale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allenta il vincolo di subordinazione? E’ lavoro autonomo?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prospetta come «offerta interna» o anche come «offerta esterna»?</a:t>
            </a:r>
          </a:p>
        </p:txBody>
      </p:sp>
    </p:spTree>
    <p:extLst>
      <p:ext uri="{BB962C8B-B14F-4D97-AF65-F5344CB8AC3E}">
        <p14:creationId xmlns:p14="http://schemas.microsoft.com/office/powerpoint/2010/main" val="8918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6</a:t>
            </a:fld>
            <a:endParaRPr lang="en-GB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17359" y="1196752"/>
            <a:ext cx="7309489" cy="7591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 Offerta esterna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01410" y="2816978"/>
            <a:ext cx="7788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dvP7BCC"/>
              </a:rPr>
              <a:t>In questo secondo caso, può essere messa in discussione e si pone l’esigenza di chiarire e </a:t>
            </a:r>
            <a:r>
              <a:rPr lang="it-IT" b="1" dirty="0" smtClean="0">
                <a:latin typeface="AdvP7BCC"/>
              </a:rPr>
              <a:t>salvaguardare la formula del lavoro subordinato. </a:t>
            </a:r>
            <a:r>
              <a:rPr lang="it-IT" b="1" dirty="0" smtClean="0">
                <a:solidFill>
                  <a:schemeClr val="tx2"/>
                </a:solidFill>
                <a:latin typeface="AdvP7BCC"/>
              </a:rPr>
              <a:t>Se si scardina la formula, viene meno la staffetta</a:t>
            </a:r>
            <a:r>
              <a:rPr lang="it-IT" dirty="0" smtClean="0">
                <a:latin typeface="AdvP7BCC"/>
              </a:rPr>
              <a:t>.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01410" y="3669620"/>
            <a:ext cx="8364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dvP7BCC"/>
              </a:rPr>
              <a:t>Si può fortemente dubitare </a:t>
            </a:r>
            <a:r>
              <a:rPr lang="it-IT" dirty="0">
                <a:latin typeface="AdvP7BCC"/>
              </a:rPr>
              <a:t>della genuina autonomia del </a:t>
            </a:r>
            <a:r>
              <a:rPr lang="it-IT" dirty="0" smtClean="0">
                <a:latin typeface="AdvP7BCC"/>
              </a:rPr>
              <a:t>lavoratore:</a:t>
            </a:r>
          </a:p>
          <a:p>
            <a:r>
              <a:rPr lang="it-IT" dirty="0" smtClean="0">
                <a:latin typeface="AdvP7BCC"/>
              </a:rPr>
              <a:t>1</a:t>
            </a:r>
            <a:r>
              <a:rPr lang="it-IT" dirty="0">
                <a:latin typeface="AdvP7BCC"/>
              </a:rPr>
              <a:t>) che sia sottoposto a </a:t>
            </a:r>
            <a:r>
              <a:rPr lang="it-IT" dirty="0" smtClean="0">
                <a:latin typeface="AdvP7BCC"/>
              </a:rPr>
              <a:t>un </a:t>
            </a:r>
            <a:r>
              <a:rPr lang="it-IT" b="1" dirty="0" smtClean="0">
                <a:latin typeface="AdvP7BCC"/>
              </a:rPr>
              <a:t>potere </a:t>
            </a:r>
            <a:r>
              <a:rPr lang="it-IT" b="1" dirty="0">
                <a:latin typeface="AdvP7BCC"/>
              </a:rPr>
              <a:t>direttivo</a:t>
            </a:r>
            <a:r>
              <a:rPr lang="it-IT" dirty="0">
                <a:latin typeface="AdvP7BCC"/>
              </a:rPr>
              <a:t>, pure spersonalizzato, automatizzato ed esercitato </a:t>
            </a:r>
            <a:r>
              <a:rPr lang="it-IT" dirty="0" smtClean="0">
                <a:latin typeface="AdvP7BCC"/>
              </a:rPr>
              <a:t>secondo modalità </a:t>
            </a:r>
            <a:r>
              <a:rPr lang="it-IT" dirty="0">
                <a:latin typeface="AdvP7BCC"/>
              </a:rPr>
              <a:t>che non implicano un contatto diretto tra la piattaforma ed </a:t>
            </a:r>
            <a:r>
              <a:rPr lang="it-IT" dirty="0" smtClean="0">
                <a:latin typeface="AdvP7BCC"/>
              </a:rPr>
              <a:t>il lavoratore</a:t>
            </a:r>
            <a:r>
              <a:rPr lang="it-IT" dirty="0">
                <a:latin typeface="AdvP7BCC"/>
              </a:rPr>
              <a:t>; </a:t>
            </a:r>
            <a:endParaRPr lang="it-IT" dirty="0" smtClean="0">
              <a:latin typeface="AdvP7BCC"/>
            </a:endParaRPr>
          </a:p>
          <a:p>
            <a:r>
              <a:rPr lang="it-IT" dirty="0" smtClean="0">
                <a:latin typeface="AdvP7BCC"/>
              </a:rPr>
              <a:t>2</a:t>
            </a:r>
            <a:r>
              <a:rPr lang="it-IT" dirty="0">
                <a:latin typeface="AdvP7BCC"/>
              </a:rPr>
              <a:t>) la cui </a:t>
            </a:r>
            <a:r>
              <a:rPr lang="it-IT" dirty="0" smtClean="0">
                <a:latin typeface="AdvP7BCC"/>
              </a:rPr>
              <a:t>attività </a:t>
            </a:r>
            <a:r>
              <a:rPr lang="it-IT" dirty="0">
                <a:latin typeface="AdvP7BCC"/>
              </a:rPr>
              <a:t>coincida integralmente con l’oggetto </a:t>
            </a:r>
            <a:r>
              <a:rPr lang="it-IT" dirty="0" smtClean="0">
                <a:latin typeface="AdvP7BCC"/>
              </a:rPr>
              <a:t>sociale dell’impresa </a:t>
            </a:r>
            <a:r>
              <a:rPr lang="it-IT" dirty="0">
                <a:latin typeface="AdvP7BCC"/>
              </a:rPr>
              <a:t>con cui </a:t>
            </a:r>
            <a:r>
              <a:rPr lang="it-IT" dirty="0" smtClean="0">
                <a:latin typeface="AdvP7BCC"/>
              </a:rPr>
              <a:t>collabora e, </a:t>
            </a:r>
            <a:r>
              <a:rPr lang="it-IT" b="1" dirty="0" smtClean="0">
                <a:latin typeface="AdvP7BCC"/>
              </a:rPr>
              <a:t>se inquadrato come autonomo</a:t>
            </a:r>
            <a:r>
              <a:rPr lang="it-IT" dirty="0" smtClean="0">
                <a:latin typeface="AdvP7BCC"/>
              </a:rPr>
              <a:t>, sia svolta in regime di «</a:t>
            </a:r>
            <a:r>
              <a:rPr lang="it-IT" b="1" dirty="0" err="1" smtClean="0">
                <a:latin typeface="AdvP7BCC"/>
              </a:rPr>
              <a:t>monomandato</a:t>
            </a:r>
            <a:r>
              <a:rPr lang="it-IT" dirty="0" smtClean="0">
                <a:latin typeface="AdvP7BCC"/>
              </a:rPr>
              <a:t>»; </a:t>
            </a:r>
          </a:p>
          <a:p>
            <a:r>
              <a:rPr lang="it-IT" dirty="0" smtClean="0">
                <a:latin typeface="AdvP7BCC"/>
              </a:rPr>
              <a:t>3</a:t>
            </a:r>
            <a:r>
              <a:rPr lang="it-IT" dirty="0">
                <a:latin typeface="AdvP7BCC"/>
              </a:rPr>
              <a:t>) sui cui grava </a:t>
            </a:r>
            <a:r>
              <a:rPr lang="it-IT" b="1" dirty="0">
                <a:latin typeface="AdvP7BCC"/>
              </a:rPr>
              <a:t>l’obbligo di rendere </a:t>
            </a:r>
            <a:r>
              <a:rPr lang="it-IT" b="1" dirty="0" smtClean="0">
                <a:latin typeface="AdvP7BCC"/>
              </a:rPr>
              <a:t>la prestazione</a:t>
            </a:r>
            <a:r>
              <a:rPr lang="it-IT" dirty="0">
                <a:latin typeface="AdvP7BCC"/>
              </a:rPr>
              <a:t>, almeno in una misura minima; </a:t>
            </a:r>
            <a:endParaRPr lang="it-IT" dirty="0" smtClean="0">
              <a:latin typeface="AdvP7BCC"/>
            </a:endParaRPr>
          </a:p>
          <a:p>
            <a:r>
              <a:rPr lang="it-IT" dirty="0" smtClean="0">
                <a:latin typeface="AdvP7BCC"/>
              </a:rPr>
              <a:t>4</a:t>
            </a:r>
            <a:r>
              <a:rPr lang="it-IT" dirty="0">
                <a:latin typeface="AdvP7BCC"/>
              </a:rPr>
              <a:t>) che </a:t>
            </a:r>
            <a:r>
              <a:rPr lang="it-IT" dirty="0">
                <a:latin typeface="AdvP7BD2"/>
              </a:rPr>
              <a:t>nel caso concreto </a:t>
            </a:r>
            <a:r>
              <a:rPr lang="it-IT" dirty="0" smtClean="0">
                <a:latin typeface="AdvP7BCC"/>
              </a:rPr>
              <a:t>rende la </a:t>
            </a:r>
            <a:r>
              <a:rPr lang="it-IT" dirty="0">
                <a:latin typeface="AdvP7BCC"/>
              </a:rPr>
              <a:t>prestazione </a:t>
            </a:r>
            <a:r>
              <a:rPr lang="it-IT" b="1" dirty="0">
                <a:latin typeface="AdvP7BCC"/>
              </a:rPr>
              <a:t>con </a:t>
            </a:r>
            <a:r>
              <a:rPr lang="it-IT" b="1" dirty="0" err="1" smtClean="0">
                <a:latin typeface="AdvP7BCC"/>
              </a:rPr>
              <a:t>continuatività</a:t>
            </a:r>
            <a:r>
              <a:rPr lang="it-IT" b="1" dirty="0" smtClean="0">
                <a:latin typeface="AdvP7BCC"/>
              </a:rPr>
              <a:t> </a:t>
            </a:r>
            <a:r>
              <a:rPr lang="it-IT" dirty="0">
                <a:latin typeface="AdvP7BCC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07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7</a:t>
            </a:fld>
            <a:endParaRPr lang="en-GB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67545" y="1245485"/>
            <a:ext cx="7920880" cy="132556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Offerta esterna: dimensione attuale ed «esclusiva» delle piattaforme digitali</a:t>
            </a:r>
            <a:endParaRPr lang="it-IT" sz="3600" dirty="0"/>
          </a:p>
        </p:txBody>
      </p:sp>
      <p:sp>
        <p:nvSpPr>
          <p:cNvPr id="10" name="Rettangolo 9"/>
          <p:cNvSpPr/>
          <p:nvPr/>
        </p:nvSpPr>
        <p:spPr>
          <a:xfrm>
            <a:off x="551793" y="3289592"/>
            <a:ext cx="81350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dvP7BCC"/>
              </a:rPr>
              <a:t>Innanzitutto, </a:t>
            </a:r>
            <a:r>
              <a:rPr lang="it-IT" b="1" dirty="0">
                <a:latin typeface="AdvP7BCC"/>
              </a:rPr>
              <a:t>chi </a:t>
            </a:r>
            <a:r>
              <a:rPr lang="it-IT" b="1" dirty="0" smtClean="0">
                <a:latin typeface="AdvP7BCC"/>
              </a:rPr>
              <a:t>è </a:t>
            </a:r>
            <a:r>
              <a:rPr lang="it-IT" b="1" dirty="0">
                <a:latin typeface="AdvP7BCC"/>
              </a:rPr>
              <a:t>responsabile dell’adempimento </a:t>
            </a:r>
            <a:r>
              <a:rPr lang="it-IT" b="1" dirty="0" smtClean="0">
                <a:latin typeface="AdvP7BCC"/>
              </a:rPr>
              <a:t>dell’obbligazione </a:t>
            </a:r>
            <a:r>
              <a:rPr lang="it-IT" dirty="0" smtClean="0">
                <a:latin typeface="AdvP7BCC"/>
              </a:rPr>
              <a:t>assunta </a:t>
            </a:r>
            <a:r>
              <a:rPr lang="it-IT" dirty="0">
                <a:latin typeface="AdvP7BCC"/>
              </a:rPr>
              <a:t>nei confronti dei clienti: </a:t>
            </a:r>
            <a:r>
              <a:rPr lang="it-IT" b="1" dirty="0">
                <a:solidFill>
                  <a:schemeClr val="tx2"/>
                </a:solidFill>
                <a:latin typeface="AdvP7BCC"/>
              </a:rPr>
              <a:t>il lavoratore o la piattaforma</a:t>
            </a:r>
            <a:r>
              <a:rPr lang="it-IT" dirty="0">
                <a:latin typeface="AdvP7BCC"/>
              </a:rPr>
              <a:t>? Chi sopporta</a:t>
            </a:r>
            <a:r>
              <a:rPr lang="it-IT" dirty="0" smtClean="0">
                <a:latin typeface="AdvP7BCC"/>
              </a:rPr>
              <a:t>, dunque</a:t>
            </a:r>
            <a:r>
              <a:rPr lang="it-IT" dirty="0">
                <a:latin typeface="AdvP7BCC"/>
              </a:rPr>
              <a:t>, le conseguenze dell’inadempimento? E, in definitiva, a </a:t>
            </a:r>
            <a:r>
              <a:rPr lang="it-IT" dirty="0" smtClean="0">
                <a:latin typeface="AdvP7BCC"/>
              </a:rPr>
              <a:t>fronte di </a:t>
            </a:r>
            <a:r>
              <a:rPr lang="it-IT" dirty="0">
                <a:latin typeface="AdvP7BCC"/>
              </a:rPr>
              <a:t>una (almeno apparente) </a:t>
            </a:r>
            <a:r>
              <a:rPr lang="it-IT" dirty="0" smtClean="0">
                <a:latin typeface="AdvP7BCC"/>
              </a:rPr>
              <a:t>pluralità </a:t>
            </a:r>
            <a:r>
              <a:rPr lang="it-IT" dirty="0">
                <a:latin typeface="AdvP7BCC"/>
              </a:rPr>
              <a:t>di rapporti contrattuali tra loro </a:t>
            </a:r>
            <a:r>
              <a:rPr lang="it-IT" dirty="0" smtClean="0">
                <a:latin typeface="AdvP7BCC"/>
              </a:rPr>
              <a:t>distinti (</a:t>
            </a:r>
            <a:r>
              <a:rPr lang="it-IT" dirty="0">
                <a:latin typeface="AdvP7BCC"/>
              </a:rPr>
              <a:t>piattaforma/lavoratore, cliente/lavoratore, piattaforma/cliente), come e </a:t>
            </a:r>
            <a:r>
              <a:rPr lang="it-IT" dirty="0" smtClean="0">
                <a:latin typeface="AdvP7BCC"/>
              </a:rPr>
              <a:t>perché l’eventuale </a:t>
            </a:r>
            <a:r>
              <a:rPr lang="it-IT" dirty="0">
                <a:latin typeface="AdvP7BCC"/>
              </a:rPr>
              <a:t>inadempimento dell’uno influisce sulla sorte dell’altro?</a:t>
            </a:r>
          </a:p>
          <a:p>
            <a:r>
              <a:rPr lang="it-IT" dirty="0">
                <a:latin typeface="AdvP7BCC"/>
              </a:rPr>
              <a:t>La risposta sta nel fatto che la </a:t>
            </a:r>
            <a:r>
              <a:rPr lang="it-IT" b="1" dirty="0">
                <a:latin typeface="AdvP7BCC"/>
              </a:rPr>
              <a:t>triangolazione dei rapporti </a:t>
            </a:r>
            <a:r>
              <a:rPr lang="it-IT" dirty="0">
                <a:latin typeface="AdvP7BCC"/>
              </a:rPr>
              <a:t>che </a:t>
            </a:r>
            <a:r>
              <a:rPr lang="it-IT" dirty="0" smtClean="0">
                <a:latin typeface="AdvP7BCC"/>
              </a:rPr>
              <a:t>è alla base </a:t>
            </a:r>
            <a:r>
              <a:rPr lang="it-IT" dirty="0">
                <a:latin typeface="AdvP7BCC"/>
              </a:rPr>
              <a:t>del funzionamento delle piattaforme produce un evidente </a:t>
            </a:r>
            <a:r>
              <a:rPr lang="it-IT" dirty="0" smtClean="0">
                <a:latin typeface="AdvP7BCC"/>
              </a:rPr>
              <a:t>effetto distorsivo</a:t>
            </a:r>
            <a:r>
              <a:rPr lang="it-IT" dirty="0">
                <a:latin typeface="AdvP7BCC"/>
              </a:rPr>
              <a:t>: quello di </a:t>
            </a:r>
            <a:r>
              <a:rPr lang="it-IT" b="1" dirty="0">
                <a:latin typeface="AdvP7BCC"/>
              </a:rPr>
              <a:t>traslare integralmente il rischio </a:t>
            </a:r>
            <a:r>
              <a:rPr lang="it-IT" b="1" dirty="0" smtClean="0">
                <a:latin typeface="AdvP7BCC"/>
              </a:rPr>
              <a:t>dell’inadempimento sul lavoratore (giovane o anziano che sia), </a:t>
            </a:r>
            <a:r>
              <a:rPr lang="it-IT" b="1" dirty="0">
                <a:latin typeface="AdvP7BCC"/>
              </a:rPr>
              <a:t>tenendo indenne la piattaforma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4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8</a:t>
            </a:fld>
            <a:endParaRPr lang="en-GB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52095" y="866537"/>
            <a:ext cx="7920880" cy="76226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Offerta esterna: meglio per i lavoratori giovani</a:t>
            </a:r>
            <a:endParaRPr lang="it-IT" sz="3200" dirty="0"/>
          </a:p>
        </p:txBody>
      </p:sp>
      <p:sp>
        <p:nvSpPr>
          <p:cNvPr id="10" name="Rettangolo 9"/>
          <p:cNvSpPr/>
          <p:nvPr/>
        </p:nvSpPr>
        <p:spPr>
          <a:xfrm>
            <a:off x="256209" y="1628800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E` </a:t>
            </a:r>
            <a:r>
              <a:rPr lang="it-IT" dirty="0"/>
              <a:t>un </a:t>
            </a:r>
            <a:r>
              <a:rPr lang="it-IT" b="1" dirty="0" smtClean="0"/>
              <a:t>algoritmo </a:t>
            </a:r>
            <a:r>
              <a:rPr lang="it-IT" dirty="0"/>
              <a:t>che, </a:t>
            </a:r>
            <a:r>
              <a:rPr lang="it-IT" dirty="0" smtClean="0"/>
              <a:t>secondo meccanismi non noti ai più, </a:t>
            </a:r>
            <a:r>
              <a:rPr lang="it-IT" dirty="0"/>
              <a:t>individua il lavoratore che meglio o </a:t>
            </a:r>
            <a:r>
              <a:rPr lang="it-IT" dirty="0" smtClean="0"/>
              <a:t>più celermente può </a:t>
            </a:r>
            <a:r>
              <a:rPr lang="it-IT" dirty="0"/>
              <a:t>svolgere una certa prestazione per un </a:t>
            </a:r>
            <a:r>
              <a:rPr lang="it-IT" dirty="0" smtClean="0"/>
              <a:t>certo cliente</a:t>
            </a:r>
            <a:r>
              <a:rPr lang="it-IT" dirty="0"/>
              <a:t>. L’algoritmo, che a sua volta si arricchisce e migliora </a:t>
            </a:r>
            <a:r>
              <a:rPr lang="it-IT" dirty="0" smtClean="0"/>
              <a:t>conservando memoria </a:t>
            </a:r>
            <a:r>
              <a:rPr lang="it-IT" dirty="0"/>
              <a:t>delle passate esperienze, </a:t>
            </a:r>
            <a:r>
              <a:rPr lang="it-IT" dirty="0" smtClean="0"/>
              <a:t>può smistare </a:t>
            </a:r>
            <a:r>
              <a:rPr lang="it-IT" dirty="0"/>
              <a:t>le incombenze </a:t>
            </a:r>
            <a:r>
              <a:rPr lang="it-IT" dirty="0" smtClean="0"/>
              <a:t>tra i </a:t>
            </a:r>
            <a:r>
              <a:rPr lang="it-IT" dirty="0"/>
              <a:t>lavoratori in modo da assicurare il </a:t>
            </a:r>
            <a:r>
              <a:rPr lang="it-IT" b="1" dirty="0"/>
              <a:t>massimo livello di </a:t>
            </a:r>
            <a:r>
              <a:rPr lang="it-IT" b="1" dirty="0" smtClean="0"/>
              <a:t>rapidità </a:t>
            </a:r>
            <a:r>
              <a:rPr lang="it-IT" b="1" dirty="0"/>
              <a:t>ed </a:t>
            </a:r>
            <a:r>
              <a:rPr lang="it-IT" b="1" dirty="0" smtClean="0"/>
              <a:t>efficienza.  </a:t>
            </a:r>
            <a:r>
              <a:rPr lang="it-IT" dirty="0" smtClean="0"/>
              <a:t>La </a:t>
            </a:r>
            <a:r>
              <a:rPr lang="it-IT" dirty="0"/>
              <a:t>stessa </a:t>
            </a:r>
            <a:r>
              <a:rPr lang="it-IT" dirty="0" smtClean="0"/>
              <a:t>libertà </a:t>
            </a:r>
            <a:r>
              <a:rPr lang="it-IT" dirty="0"/>
              <a:t>del lavoratore di scegliere se svolgere o no la prestazione</a:t>
            </a:r>
            <a:r>
              <a:rPr lang="it-IT" dirty="0" smtClean="0"/>
              <a:t>, elemento </a:t>
            </a:r>
            <a:r>
              <a:rPr lang="it-IT" dirty="0"/>
              <a:t>caratteristico dell’autonomia, </a:t>
            </a:r>
            <a:r>
              <a:rPr lang="it-IT" dirty="0" smtClean="0"/>
              <a:t>è </a:t>
            </a:r>
            <a:r>
              <a:rPr lang="it-IT" dirty="0"/>
              <a:t>esclusa dalle clausole </a:t>
            </a:r>
            <a:r>
              <a:rPr lang="it-IT" dirty="0" smtClean="0"/>
              <a:t>secondo cui </a:t>
            </a:r>
            <a:r>
              <a:rPr lang="it-IT" dirty="0"/>
              <a:t>il lavoratore, al fine di conservare l’accesso alla piattaforma e</a:t>
            </a:r>
            <a:r>
              <a:rPr lang="it-IT" dirty="0" smtClean="0"/>
              <a:t>, dunque</a:t>
            </a:r>
            <a:r>
              <a:rPr lang="it-IT" dirty="0"/>
              <a:t>, il proprio rapporto con essa, </a:t>
            </a:r>
            <a:r>
              <a:rPr lang="it-IT" dirty="0" smtClean="0"/>
              <a:t>deve </a:t>
            </a:r>
            <a:r>
              <a:rPr lang="it-IT" b="1" dirty="0" smtClean="0"/>
              <a:t>assicurare </a:t>
            </a:r>
            <a:r>
              <a:rPr lang="it-IT" b="1" dirty="0"/>
              <a:t>un </a:t>
            </a:r>
            <a:r>
              <a:rPr lang="it-IT" b="1" dirty="0" smtClean="0"/>
              <a:t>numero minimo </a:t>
            </a:r>
            <a:r>
              <a:rPr lang="it-IT" b="1" dirty="0"/>
              <a:t>di prestazioni </a:t>
            </a:r>
            <a:r>
              <a:rPr lang="it-IT" dirty="0"/>
              <a:t>e </a:t>
            </a:r>
            <a:r>
              <a:rPr lang="it-IT" dirty="0" smtClean="0"/>
              <a:t>rimanere </a:t>
            </a:r>
            <a:r>
              <a:rPr lang="it-IT" dirty="0"/>
              <a:t>disponibile online per un certo </a:t>
            </a:r>
            <a:r>
              <a:rPr lang="it-IT" dirty="0" smtClean="0"/>
              <a:t>numero di </a:t>
            </a:r>
            <a:r>
              <a:rPr lang="it-IT" dirty="0"/>
              <a:t>ore nel corso della </a:t>
            </a:r>
            <a:r>
              <a:rPr lang="it-IT" dirty="0" smtClean="0"/>
              <a:t>settimana. 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b="1" dirty="0"/>
              <a:t>sistemi di </a:t>
            </a:r>
            <a:r>
              <a:rPr lang="it-IT" b="1" dirty="0" smtClean="0"/>
              <a:t>rating </a:t>
            </a:r>
            <a:r>
              <a:rPr lang="it-IT" dirty="0"/>
              <a:t>tengono </a:t>
            </a:r>
            <a:r>
              <a:rPr lang="it-IT" dirty="0" smtClean="0"/>
              <a:t>conto dei </a:t>
            </a:r>
            <a:r>
              <a:rPr lang="it-IT" b="1" dirty="0" smtClean="0"/>
              <a:t>tempi </a:t>
            </a:r>
            <a:r>
              <a:rPr lang="it-IT" b="1" dirty="0"/>
              <a:t>di </a:t>
            </a:r>
            <a:r>
              <a:rPr lang="it-IT" b="1" dirty="0" smtClean="0"/>
              <a:t>inattività </a:t>
            </a:r>
            <a:r>
              <a:rPr lang="it-IT" dirty="0"/>
              <a:t>del </a:t>
            </a:r>
            <a:r>
              <a:rPr lang="it-IT" dirty="0" smtClean="0"/>
              <a:t>lavoratore: </a:t>
            </a:r>
            <a:r>
              <a:rPr lang="it-IT" dirty="0"/>
              <a:t>parte della </a:t>
            </a:r>
            <a:r>
              <a:rPr lang="it-IT" b="1" dirty="0"/>
              <a:t>valutazione</a:t>
            </a:r>
            <a:r>
              <a:rPr lang="it-IT" dirty="0"/>
              <a:t> </a:t>
            </a:r>
            <a:r>
              <a:rPr lang="it-IT" dirty="0" smtClean="0"/>
              <a:t>– utile </a:t>
            </a:r>
            <a:r>
              <a:rPr lang="it-IT" dirty="0"/>
              <a:t>ai fini della permanenza del lavoratore sulla </a:t>
            </a:r>
            <a:r>
              <a:rPr lang="it-IT" dirty="0" smtClean="0"/>
              <a:t>piattaforma </a:t>
            </a:r>
            <a:r>
              <a:rPr lang="it-IT" dirty="0"/>
              <a:t>– </a:t>
            </a:r>
            <a:r>
              <a:rPr lang="it-IT" dirty="0" smtClean="0"/>
              <a:t>è basata su </a:t>
            </a:r>
            <a:r>
              <a:rPr lang="it-IT" dirty="0"/>
              <a:t>tale elemento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dirty="0" smtClean="0"/>
              <a:t>Mentre l’impresa “</a:t>
            </a:r>
            <a:r>
              <a:rPr lang="it-IT" dirty="0"/>
              <a:t>tradizionale” organizza diversi input (lavoro, idee, materie prime, tecnologie</a:t>
            </a:r>
            <a:r>
              <a:rPr lang="it-IT" dirty="0" smtClean="0"/>
              <a:t>, ecc</a:t>
            </a:r>
            <a:r>
              <a:rPr lang="it-IT" dirty="0"/>
              <a:t>.) per produrre un risultato nuovo e diverso da collocare </a:t>
            </a:r>
            <a:r>
              <a:rPr lang="it-IT" dirty="0" smtClean="0"/>
              <a:t>sul mercato </a:t>
            </a:r>
            <a:r>
              <a:rPr lang="it-IT" dirty="0"/>
              <a:t>(il prodotto finale), </a:t>
            </a:r>
            <a:r>
              <a:rPr lang="it-IT" b="1" dirty="0"/>
              <a:t>la piattaforma “vende” un servizio che </a:t>
            </a:r>
            <a:r>
              <a:rPr lang="it-IT" b="1" dirty="0" smtClean="0"/>
              <a:t>coincide sostanzialmente </a:t>
            </a:r>
            <a:r>
              <a:rPr lang="it-IT" b="1" dirty="0"/>
              <a:t>con </a:t>
            </a:r>
            <a:r>
              <a:rPr lang="it-IT" b="1" dirty="0" smtClean="0"/>
              <a:t>l’attività dei lavoratori</a:t>
            </a:r>
            <a:r>
              <a:rPr lang="it-IT" dirty="0" smtClean="0"/>
              <a:t>. </a:t>
            </a:r>
            <a:r>
              <a:rPr lang="it-IT" b="1" dirty="0" smtClean="0">
                <a:solidFill>
                  <a:schemeClr val="tx2"/>
                </a:solidFill>
              </a:rPr>
              <a:t>Alta competizione: poche chance per gli «</a:t>
            </a:r>
            <a:r>
              <a:rPr lang="it-IT" b="1" dirty="0" err="1" smtClean="0">
                <a:solidFill>
                  <a:schemeClr val="tx2"/>
                </a:solidFill>
              </a:rPr>
              <a:t>aged</a:t>
            </a:r>
            <a:r>
              <a:rPr lang="it-IT" b="1" dirty="0" smtClean="0">
                <a:solidFill>
                  <a:schemeClr val="tx2"/>
                </a:solidFill>
              </a:rPr>
              <a:t>».</a:t>
            </a:r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ogo_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5"/>
            <a:ext cx="2160240" cy="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2244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al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2245"/>
            <a:ext cx="485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54284"/>
            <a:ext cx="638095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magine 4" descr="File:Flag of Europ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4" y="141493"/>
            <a:ext cx="1018102" cy="6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VS/2018/0040 Budapest – PV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5CB-D501-46EA-8119-C1614D769840}" type="slidenum">
              <a:rPr lang="en-GB" smtClean="0"/>
              <a:t>9</a:t>
            </a:fld>
            <a:endParaRPr lang="en-GB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7545" y="1229720"/>
            <a:ext cx="8219256" cy="132556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«Adattare il lavoro all’uomo»: come?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18357" y="2765835"/>
            <a:ext cx="8507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E` </a:t>
            </a:r>
            <a:r>
              <a:rPr lang="it-IT" dirty="0"/>
              <a:t>un </a:t>
            </a:r>
            <a:r>
              <a:rPr lang="it-IT" dirty="0" smtClean="0"/>
              <a:t> </a:t>
            </a:r>
            <a:r>
              <a:rPr lang="it-IT" b="1" dirty="0" smtClean="0"/>
              <a:t>diverso algoritmo</a:t>
            </a:r>
            <a:r>
              <a:rPr lang="it-IT" dirty="0"/>
              <a:t>, </a:t>
            </a:r>
            <a:r>
              <a:rPr lang="it-IT" dirty="0" smtClean="0"/>
              <a:t>costruito per le caratteristiche del lavoratore «</a:t>
            </a:r>
            <a:r>
              <a:rPr lang="it-IT" dirty="0" err="1" smtClean="0"/>
              <a:t>aged</a:t>
            </a:r>
            <a:r>
              <a:rPr lang="it-IT" dirty="0" smtClean="0"/>
              <a:t>» (esperienza, prudenza, conoscenza dei processi, conoscenza dei rischi operativi, storicità della clientela e della piazza) in grado di rispondere alle diverse esigenze di </a:t>
            </a:r>
            <a:r>
              <a:rPr lang="it-IT" dirty="0"/>
              <a:t>un </a:t>
            </a:r>
            <a:r>
              <a:rPr lang="it-IT" dirty="0" smtClean="0"/>
              <a:t>dato cliente interno. Anche </a:t>
            </a:r>
            <a:r>
              <a:rPr lang="it-IT" dirty="0"/>
              <a:t>i sistemi di rating </a:t>
            </a:r>
            <a:r>
              <a:rPr lang="it-IT" dirty="0" smtClean="0"/>
              <a:t>«nuovi» e «adattati all’uomo» tengono </a:t>
            </a:r>
            <a:r>
              <a:rPr lang="it-IT" dirty="0"/>
              <a:t>conto, </a:t>
            </a:r>
            <a:r>
              <a:rPr lang="it-IT" dirty="0" smtClean="0"/>
              <a:t>oltre e più che dei tempi </a:t>
            </a:r>
            <a:r>
              <a:rPr lang="it-IT" dirty="0"/>
              <a:t>di </a:t>
            </a:r>
            <a:r>
              <a:rPr lang="it-IT" dirty="0" smtClean="0"/>
              <a:t>risposta, della qualità dell’assistenza e consulenza fornita. </a:t>
            </a:r>
            <a:r>
              <a:rPr lang="it-IT" b="1" dirty="0" smtClean="0"/>
              <a:t>Superando il limite dello «spazio» e del «tempo» della prestazione lavorativa, la piattaforma digitale «estende» e «prolunga», dilatandole, le caratteristiche di forza dei lavoratori anziani</a:t>
            </a:r>
            <a:r>
              <a:rPr lang="it-IT" dirty="0" smtClean="0"/>
              <a:t>, rendendoli «diversamente presenti» .</a:t>
            </a:r>
          </a:p>
          <a:p>
            <a:r>
              <a:rPr lang="it-IT" dirty="0" smtClean="0"/>
              <a:t>Se il «quid» novi è il </a:t>
            </a:r>
            <a:r>
              <a:rPr lang="it-IT" b="1" dirty="0" smtClean="0"/>
              <a:t>riconoscimento sociale del valore dell’ «assistenza» al cliente interno</a:t>
            </a:r>
            <a:r>
              <a:rPr lang="it-IT" dirty="0" smtClean="0"/>
              <a:t>, il risultato non potrà essere raggiunto solo «a distanza», ma dovrà valorizzare «anche» (come valore intrinseco)  le possibili forme di presidio fisico: l’azienda è luogo di incontro.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Alta collaborazione,  tante  chance per gli «</a:t>
            </a:r>
            <a:r>
              <a:rPr lang="it-IT" b="1" dirty="0" err="1" smtClean="0">
                <a:solidFill>
                  <a:schemeClr val="tx2"/>
                </a:solidFill>
              </a:rPr>
              <a:t>aged</a:t>
            </a:r>
            <a:r>
              <a:rPr lang="it-IT" b="1" dirty="0" smtClean="0">
                <a:solidFill>
                  <a:schemeClr val="tx2"/>
                </a:solidFill>
              </a:rPr>
              <a:t>».</a:t>
            </a:r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1282</Words>
  <Application>Microsoft Office PowerPoint</Application>
  <PresentationFormat>Presentazione su schermo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The European social dialogue and the development of the solidarity between generations of workers: focus on “over 55” and young workers in the finance sector. Sustainable Growth and generation gap VS/2018/0040 </vt:lpstr>
      <vt:lpstr>Costi/opportunità dell’uscita anticipata  dal lavoro</vt:lpstr>
      <vt:lpstr>Presentazione standard di PowerPoint</vt:lpstr>
      <vt:lpstr>Le alternative all’esodo anticipato e  alla «mobilità geografica» attualmente in campo</vt:lpstr>
      <vt:lpstr>Rischi e opportunità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social dialogue and the development of the solidarity between generations of workers: focus on “over 55” and young workers in the finance sector. Sustainable Growth and generation gap VS/2018/0040</dc:title>
  <dc:creator>Utente Windows</dc:creator>
  <cp:lastModifiedBy>first cisl</cp:lastModifiedBy>
  <cp:revision>75</cp:revision>
  <dcterms:created xsi:type="dcterms:W3CDTF">2018-05-10T15:09:03Z</dcterms:created>
  <dcterms:modified xsi:type="dcterms:W3CDTF">2019-06-01T09:41:10Z</dcterms:modified>
</cp:coreProperties>
</file>